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5" r:id="rId5"/>
    <p:sldId id="267" r:id="rId6"/>
    <p:sldId id="268" r:id="rId7"/>
    <p:sldId id="273" r:id="rId8"/>
    <p:sldId id="269" r:id="rId9"/>
    <p:sldId id="270" r:id="rId10"/>
    <p:sldId id="271" r:id="rId11"/>
    <p:sldId id="274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0 w 372"/>
              <a:gd name="T1" fmla="*/ 0 h 166"/>
              <a:gd name="T2" fmla="*/ 372 w 372"/>
              <a:gd name="T3" fmla="*/ 166 h 166"/>
            </a:gdLst>
            <a:ahLst/>
            <a:cxnLst>
              <a:cxn ang="0">
                <a:pos x="287" y="166"/>
              </a:cxn>
              <a:cxn ang="0">
                <a:pos x="293" y="164"/>
              </a:cxn>
              <a:cxn ang="0">
                <a:pos x="294" y="163"/>
              </a:cxn>
              <a:cxn ang="0">
                <a:pos x="370" y="87"/>
              </a:cxn>
              <a:cxn ang="0">
                <a:pos x="370" y="78"/>
              </a:cxn>
              <a:cxn ang="0">
                <a:pos x="294" y="3"/>
              </a:cxn>
              <a:cxn ang="0">
                <a:pos x="293" y="2"/>
              </a:cxn>
              <a:cxn ang="0">
                <a:pos x="287" y="0"/>
              </a:cxn>
              <a:cxn ang="0">
                <a:pos x="0" y="0"/>
              </a:cxn>
              <a:cxn ang="0">
                <a:pos x="0" y="166"/>
              </a:cxn>
              <a:cxn ang="0">
                <a:pos x="287" y="166"/>
              </a:cxn>
            </a:cxnLst>
            <a:rect l="T0" t="T1" r="T2" b="T3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B875-4A5D-4BAF-B58A-5B64B8A03A97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B28E-82B5-4151-A65D-3FFD43ACE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0C25-440F-4BEC-9638-8EEB5E16A351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5C27-1CE7-4FB7-A1C4-6D1B2B922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044E7-1530-4F2B-874D-DD94A1D03A55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BE1B-5A87-4EA1-B9DE-47F4735C5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39F0-8AF0-41B0-A674-ADD6C92F5C9F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82416-F2CA-40CB-8C83-B24507813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5F33-C1A2-40B2-841C-BCEDE29EC7C8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B462-08B9-42DA-8981-86567461E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FE0D-94F9-4C7D-B237-BAA8B1D25139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75029-D3C2-42A5-87C2-2B787A236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7CCA-852D-4F29-919D-EAFED1D860CB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FD5E-5A0D-4D4A-A163-676DE222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1519-62A3-4169-B832-F42EDD22DA6D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88AC-4114-4B43-A28E-4902FB1B6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9C70-6C7F-476E-AB39-DB594E598005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54B4-EF2A-46FC-B54B-3714169FD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7B30-E26C-4021-9C47-280BFBEE3DAA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444D-269D-420E-9ABF-D070E7A37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82CB-47AF-4ECF-811A-0892176BEBCF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1EC7-0D31-4634-99F6-CA725E63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9D43-3A82-4CD5-818B-5F32649B7877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D070-5918-46D4-AB91-E14DB392A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B805-0748-4798-BF98-203A071F2D12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5E35-0ED2-4A3D-86EF-010F87CCC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D222-927E-4E31-A7D7-4121EF7BFCA9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A58A-6242-4E2A-879A-7114B3C55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2191-8EC5-42FC-BAB0-56A71AF86847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8756-03AC-4D2B-AACE-8DB77D11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7734-8828-4BF6-97F6-702B6508A0EE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393A-86C8-4259-8D2A-093FE6B8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454"/>
            <a:chExt cx="1952625" cy="5678297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EE52C-6876-4E5E-9852-888D3F0D4338}" type="datetimeFigureOut">
              <a:rPr lang="en-US"/>
              <a:pPr>
                <a:defRPr/>
              </a:pPr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dirty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1FBB3F-062C-43B0-8502-BCFAD079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rralara.it/" TargetMode="External"/><Relationship Id="rId5" Type="http://schemas.openxmlformats.org/officeDocument/2006/relationships/hyperlink" Target="mailto:info@birralara.it" TargetMode="External"/><Relationship Id="rId4" Type="http://schemas.openxmlformats.org/officeDocument/2006/relationships/hyperlink" Target="mailto:marketing@birralara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28700" y="352425"/>
            <a:ext cx="5340350" cy="17891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Birrificio Lara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2046288"/>
            <a:ext cx="6599238" cy="1125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r-FR" sz="1600" i="1" dirty="0" smtClean="0"/>
              <a:t>Birra Agricola Vera</a:t>
            </a:r>
            <a:r>
              <a:rPr lang="it-IT" sz="1600" i="1" dirty="0" smtClean="0"/>
              <a:t> </a:t>
            </a:r>
            <a:r>
              <a:rPr lang="fr-FR" sz="1600" i="1" dirty="0"/>
              <a:t>d</a:t>
            </a:r>
            <a:r>
              <a:rPr lang="fr-FR" sz="1600" i="1" dirty="0" smtClean="0"/>
              <a:t>al 1999</a:t>
            </a:r>
          </a:p>
        </p:txBody>
      </p:sp>
      <p:grpSp>
        <p:nvGrpSpPr>
          <p:cNvPr id="18435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8440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Immagin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4463" y="2617788"/>
            <a:ext cx="374967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sellaDiTesto 11"/>
          <p:cNvSpPr txBox="1">
            <a:spLocks noChangeArrowheads="1"/>
          </p:cNvSpPr>
          <p:nvPr/>
        </p:nvSpPr>
        <p:spPr bwMode="auto">
          <a:xfrm rot="-5400000">
            <a:off x="8867776" y="1262062"/>
            <a:ext cx="2900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Company Profile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438" name="CasellaDiTesto 13"/>
          <p:cNvSpPr txBox="1">
            <a:spLocks noChangeArrowheads="1"/>
          </p:cNvSpPr>
          <p:nvPr/>
        </p:nvSpPr>
        <p:spPr bwMode="auto">
          <a:xfrm>
            <a:off x="10548938" y="2357438"/>
            <a:ext cx="1398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Century Gothic" pitchFamily="34" charset="0"/>
              </a:rPr>
              <a:t>Italiano</a:t>
            </a:r>
          </a:p>
          <a:p>
            <a:r>
              <a:rPr lang="fr-FR" sz="1600">
                <a:latin typeface="Century Gothic" pitchFamily="34" charset="0"/>
              </a:rPr>
              <a:t>Inglese</a:t>
            </a:r>
            <a:endParaRPr lang="it-IT" sz="16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49679" t="-562" r="-204" b="562"/>
          <a:stretch/>
        </p:blipFill>
        <p:spPr bwMode="auto">
          <a:xfrm>
            <a:off x="2370996" y="181982"/>
            <a:ext cx="6918168" cy="496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650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7657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8163" y="9525"/>
            <a:ext cx="49863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Le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Classiche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653" name="CasellaDiTesto 14"/>
          <p:cNvSpPr txBox="1">
            <a:spLocks noChangeArrowheads="1"/>
          </p:cNvSpPr>
          <p:nvPr/>
        </p:nvSpPr>
        <p:spPr bwMode="auto">
          <a:xfrm rot="-5400000">
            <a:off x="9150351" y="979487"/>
            <a:ext cx="233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Le Classiche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654" name="CasellaDiTesto 15"/>
          <p:cNvSpPr txBox="1">
            <a:spLocks noChangeArrowheads="1"/>
          </p:cNvSpPr>
          <p:nvPr/>
        </p:nvSpPr>
        <p:spPr bwMode="auto">
          <a:xfrm>
            <a:off x="10067925" y="2979738"/>
            <a:ext cx="2124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Eccellenza Produttiva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Materie prime uniche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Tradizione 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Stili birrai più diffusi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987550" y="5191125"/>
            <a:ext cx="802798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 Senatore: 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Dal nome della qualità del grano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«Cappelli»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Tzar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birra in onore del paese in cui sorge l’Azienda: Tertenia. In lingua fenicia        	veniva 	chiamata TZAR,   ossia “fortezza”.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RUBJA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deve il suo nome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al colore «Rubino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» che si sviluppa nel mosto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W-16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birra dedicata a Gianni (il nome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richiama la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sua data di nascita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8681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8163" y="9525"/>
            <a:ext cx="49863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Le 4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Sorelle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6" name="CasellaDiTesto 14"/>
          <p:cNvSpPr txBox="1">
            <a:spLocks noChangeArrowheads="1"/>
          </p:cNvSpPr>
          <p:nvPr/>
        </p:nvSpPr>
        <p:spPr bwMode="auto">
          <a:xfrm rot="-5400000">
            <a:off x="9150351" y="979487"/>
            <a:ext cx="2335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Le 4 Sorelle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677" name="CasellaDiTesto 15"/>
          <p:cNvSpPr txBox="1">
            <a:spLocks noChangeArrowheads="1"/>
          </p:cNvSpPr>
          <p:nvPr/>
        </p:nvSpPr>
        <p:spPr bwMode="auto">
          <a:xfrm>
            <a:off x="10067925" y="2979738"/>
            <a:ext cx="21240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Ricerca &amp; Sviluppo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Innovazione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Altissima gamma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Dedicate agli intenditori 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73238" y="4883150"/>
            <a:ext cx="802798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Linea dedicata alle 4 Sorelle della famiglia LARA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L’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Azienda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Lara e’ </a:t>
            </a:r>
            <a:r>
              <a:rPr lang="fr-FR" u="sng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femminile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 Francesca (la prima a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sinistra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crea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linea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di 4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prodotti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dedicati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alle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sue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sorelle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Piculina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(Saison),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Moretta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Dunkel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Weisse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Affumiada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Rauch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Sennora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(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Weizen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Boch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linea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é l’espressione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della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continua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ricerca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e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sviluppo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l’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Azienda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persegue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sin dalla sua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fondazione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nel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1999</a:t>
            </a:r>
          </a:p>
        </p:txBody>
      </p:sp>
      <p:pic>
        <p:nvPicPr>
          <p:cNvPr id="14" name="Picture 2" descr="http://donnasarda-galleria.softfobia.com/medias/7/uid_14e6d66f22b.640.355.jpg"/>
          <p:cNvPicPr>
            <a:picLocks noChangeAspect="1" noChangeArrowheads="1"/>
          </p:cNvPicPr>
          <p:nvPr/>
        </p:nvPicPr>
        <p:blipFill rotWithShape="1">
          <a:blip r:embed="rId3" cstate="print"/>
          <a:srcRect l="2268" t="19385" r="5232"/>
          <a:stretch/>
        </p:blipFill>
        <p:spPr bwMode="auto">
          <a:xfrm>
            <a:off x="1127760" y="717789"/>
            <a:ext cx="8458200" cy="393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10757" y="43028"/>
            <a:ext cx="3973323" cy="671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698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9706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798512" cy="7350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08113" y="5457825"/>
            <a:ext cx="49863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Dove siamo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in Italia, nel mondo</a:t>
            </a:r>
            <a:endParaRPr lang="it-IT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01" name="CasellaDiTesto 14"/>
          <p:cNvSpPr txBox="1">
            <a:spLocks noChangeArrowheads="1"/>
          </p:cNvSpPr>
          <p:nvPr/>
        </p:nvSpPr>
        <p:spPr bwMode="auto">
          <a:xfrm rot="-5400000">
            <a:off x="8301037" y="30163"/>
            <a:ext cx="3751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Dove siamo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702" name="CasellaDiTesto 15"/>
          <p:cNvSpPr txBox="1">
            <a:spLocks noChangeArrowheads="1"/>
          </p:cNvSpPr>
          <p:nvPr/>
        </p:nvSpPr>
        <p:spPr bwMode="auto">
          <a:xfrm>
            <a:off x="10180638" y="2773363"/>
            <a:ext cx="23510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Italia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         </a:t>
            </a:r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Sardegna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Ogliastra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      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Tertenia</a:t>
            </a:r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2" name="Picture 2" descr="http://previews.123rf.com/images/vinntom/vinntom1105/vinntom110500013/9532701-Mappa-in-3D-in-Italia-Archivio-Fotograf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12645" y="178050"/>
            <a:ext cx="4658597" cy="5142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Freccia a destra con strisce 1"/>
          <p:cNvSpPr/>
          <p:nvPr/>
        </p:nvSpPr>
        <p:spPr>
          <a:xfrm rot="12040718">
            <a:off x="1687513" y="3184525"/>
            <a:ext cx="1133475" cy="56673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30729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sellaDiTesto 10"/>
          <p:cNvSpPr txBox="1"/>
          <p:nvPr/>
        </p:nvSpPr>
        <p:spPr>
          <a:xfrm>
            <a:off x="5353050" y="5434013"/>
            <a:ext cx="49863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Recapiti</a:t>
            </a:r>
            <a:endParaRPr lang="it-IT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Contatti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23" name="CasellaDiTesto 14"/>
          <p:cNvSpPr txBox="1">
            <a:spLocks noChangeArrowheads="1"/>
          </p:cNvSpPr>
          <p:nvPr/>
        </p:nvSpPr>
        <p:spPr bwMode="auto">
          <a:xfrm rot="-5400000">
            <a:off x="8301037" y="30163"/>
            <a:ext cx="3751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Recapiti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24" name="CasellaDiTesto 15"/>
          <p:cNvSpPr txBox="1">
            <a:spLocks noChangeArrowheads="1"/>
          </p:cNvSpPr>
          <p:nvPr/>
        </p:nvSpPr>
        <p:spPr bwMode="auto">
          <a:xfrm>
            <a:off x="10180638" y="2773363"/>
            <a:ext cx="23510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Sempre presenti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         </a:t>
            </a:r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Coordinate</a:t>
            </a:r>
          </a:p>
        </p:txBody>
      </p:sp>
      <p:pic>
        <p:nvPicPr>
          <p:cNvPr id="12" name="Immagine 11" descr="campagna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33150"/>
          <a:stretch/>
        </p:blipFill>
        <p:spPr>
          <a:xfrm>
            <a:off x="4479919" y="-1"/>
            <a:ext cx="5500586" cy="545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803275" y="354013"/>
            <a:ext cx="4057650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Birrificio LARA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Via Gennargentu, 14</a:t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07041 - Tertenia (OG)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– ITALY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Ufficio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+39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0782.693753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Francesca Lara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Direttrice 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Marketing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Mail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  <a:hlinkClick r:id="rId4"/>
              </a:rPr>
              <a:t>marketing@birralara.com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Mobile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+39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340.35.30.298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Gianni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Piroddi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Direttore Produzione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Mail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  <a:hlinkClick r:id="rId5"/>
              </a:rPr>
              <a:t>info@birralara.it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Mobile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+39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333.29.67.096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Carlo Murgia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Direttore</a:t>
            </a:r>
            <a:r>
              <a:rPr lang="fr-FR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Generale</a:t>
            </a:r>
            <a:endParaRPr lang="fr-FR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Mail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it-IT" u="sng" dirty="0" err="1">
                <a:solidFill>
                  <a:srgbClr val="FFC000"/>
                </a:solidFill>
                <a:latin typeface="+mn-lt"/>
                <a:cs typeface="+mn-cs"/>
              </a:rPr>
              <a:t>carlo.murgia@birralara,com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Mobile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+39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339.28.27.071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Visitaci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su: </a:t>
            </a:r>
            <a:r>
              <a:rPr lang="it-IT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  <a:hlinkClick r:id="rId6"/>
              </a:rPr>
              <a:t>www.birralara.it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0799763" y="42863"/>
            <a:ext cx="798512" cy="7350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11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95613" y="2649538"/>
            <a:ext cx="6111875" cy="1127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« 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Siamo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quello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che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facciamo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ripetutamente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L’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eccelenza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dunque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 non é un 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atto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, ma </a:t>
            </a: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un’abitudine</a:t>
            </a:r>
            <a:r>
              <a:rPr lang="fr-FR" sz="1400" i="1" dirty="0" smtClean="0">
                <a:solidFill>
                  <a:schemeClr val="accent6">
                    <a:lumMod val="75000"/>
                  </a:schemeClr>
                </a:solidFill>
              </a:rPr>
              <a:t> »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fr-FR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fr-FR" sz="1400" i="1" dirty="0" err="1" smtClean="0">
                <a:solidFill>
                  <a:schemeClr val="accent6">
                    <a:lumMod val="75000"/>
                  </a:schemeClr>
                </a:solidFill>
              </a:rPr>
              <a:t>Aristotele</a:t>
            </a:r>
            <a:endParaRPr lang="fr-FR" sz="1400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9458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19462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CasellaDiTesto 11"/>
          <p:cNvSpPr txBox="1">
            <a:spLocks noChangeArrowheads="1"/>
          </p:cNvSpPr>
          <p:nvPr/>
        </p:nvSpPr>
        <p:spPr bwMode="auto">
          <a:xfrm rot="-5400000">
            <a:off x="8867776" y="1262062"/>
            <a:ext cx="2900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Company Profile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460" name="CasellaDiTesto 13"/>
          <p:cNvSpPr txBox="1">
            <a:spLocks noChangeArrowheads="1"/>
          </p:cNvSpPr>
          <p:nvPr/>
        </p:nvSpPr>
        <p:spPr bwMode="auto">
          <a:xfrm>
            <a:off x="10548938" y="2357438"/>
            <a:ext cx="1398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Century Gothic" pitchFamily="34" charset="0"/>
              </a:rPr>
              <a:t>Italiano</a:t>
            </a:r>
          </a:p>
          <a:p>
            <a:r>
              <a:rPr lang="fr-FR" sz="1600">
                <a:latin typeface="Century Gothic" pitchFamily="34" charset="0"/>
              </a:rPr>
              <a:t>Inglese</a:t>
            </a:r>
            <a:endParaRPr lang="it-IT" sz="16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0487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sellaDiTesto 10"/>
          <p:cNvSpPr txBox="1"/>
          <p:nvPr/>
        </p:nvSpPr>
        <p:spPr>
          <a:xfrm rot="16200000">
            <a:off x="6931819" y="3810794"/>
            <a:ext cx="49863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Sommario</a:t>
            </a:r>
            <a:endParaRPr lang="it-IT" sz="6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74850" y="255588"/>
            <a:ext cx="5129213" cy="587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Profilo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aziendale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 2  Birrificio Lara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Ieri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 3  Birrificio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Lara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Oggi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4  L’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unica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Birra « 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Laureata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5  Le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materie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prime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inimitabili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 6  Mission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 7  Team</a:t>
            </a:r>
            <a:endParaRPr lang="fr-FR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Portafoglio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Prodotti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 8  Le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Classiche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 9  Le 4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Sorelle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Contatti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	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10 Dove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Siamo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      11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Recapiti</a:t>
            </a:r>
            <a:endParaRPr lang="it-IT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4" name="CasellaDiTesto 12"/>
          <p:cNvSpPr txBox="1">
            <a:spLocks noChangeArrowheads="1"/>
          </p:cNvSpPr>
          <p:nvPr/>
        </p:nvSpPr>
        <p:spPr bwMode="auto">
          <a:xfrm rot="-5400000">
            <a:off x="8867776" y="1262062"/>
            <a:ext cx="2900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Company Profile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85" name="CasellaDiTesto 14"/>
          <p:cNvSpPr txBox="1">
            <a:spLocks noChangeArrowheads="1"/>
          </p:cNvSpPr>
          <p:nvPr/>
        </p:nvSpPr>
        <p:spPr bwMode="auto">
          <a:xfrm>
            <a:off x="10548938" y="2357438"/>
            <a:ext cx="1398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solidFill>
                  <a:schemeClr val="bg1"/>
                </a:solidFill>
                <a:latin typeface="Century Gothic" pitchFamily="34" charset="0"/>
              </a:rPr>
              <a:t>Italiano</a:t>
            </a:r>
          </a:p>
          <a:p>
            <a:r>
              <a:rPr lang="fr-FR" sz="1600">
                <a:latin typeface="Century Gothic" pitchFamily="34" charset="0"/>
              </a:rPr>
              <a:t>Inglese</a:t>
            </a:r>
            <a:endParaRPr lang="it-IT" sz="16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1513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70075" y="5219700"/>
            <a:ext cx="4986338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Ieri</a:t>
            </a:r>
            <a:r>
              <a:rPr lang="fr-FR" sz="6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 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nostra</a:t>
            </a:r>
            <a:r>
              <a:rPr lang="fr-FR" sz="24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24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storia</a:t>
            </a:r>
            <a:endParaRPr lang="it-IT" sz="24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8" name="CasellaDiTesto 14"/>
          <p:cNvSpPr txBox="1">
            <a:spLocks noChangeArrowheads="1"/>
          </p:cNvSpPr>
          <p:nvPr/>
        </p:nvSpPr>
        <p:spPr bwMode="auto">
          <a:xfrm rot="-5400000">
            <a:off x="9917113" y="212725"/>
            <a:ext cx="801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Ieri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09" name="CasellaDiTesto 15"/>
          <p:cNvSpPr txBox="1">
            <a:spLocks noChangeArrowheads="1"/>
          </p:cNvSpPr>
          <p:nvPr/>
        </p:nvSpPr>
        <p:spPr bwMode="auto">
          <a:xfrm>
            <a:off x="10086975" y="1525588"/>
            <a:ext cx="21240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Qualità e   Tecnologia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Leader di mercato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400" i="1">
                <a:latin typeface="Century Gothic" pitchFamily="34" charset="0"/>
              </a:rPr>
              <a:t>          </a:t>
            </a:r>
            <a:r>
              <a:rPr lang="fr-FR" i="1">
                <a:solidFill>
                  <a:schemeClr val="bg1"/>
                </a:solidFill>
                <a:latin typeface="Century Gothic" pitchFamily="34" charset="0"/>
              </a:rPr>
              <a:t>Esperienza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   Impianti Professionali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Distribuzione Internazionale</a:t>
            </a:r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80025" y="198438"/>
            <a:ext cx="4059238" cy="732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1999</a:t>
            </a:r>
            <a:endParaRPr lang="it-IT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Gianni e  Francesca, coppia di imprenditori sposati, appartenenti a famiglie operanti da generazioni nel mondo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dell’economia,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mossi da una grandissima passione per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 Birra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si avvicinano al mondo artigianale e iniziano a studiarne a fondo i processi. </a:t>
            </a:r>
            <a:endParaRPr lang="it-IT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2002</a:t>
            </a:r>
            <a:endParaRPr lang="it-IT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iene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realizzata la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prima struttura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dedicata al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birrificio.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Saranno la loro intuizione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determinazione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indirizzare Il Birrificio verso un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approccio diversificato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 unico del mercato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2004</a:t>
            </a:r>
            <a:endParaRPr lang="it-IT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Ampliamento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 100% della superficie dedicata allo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stabilimento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2008</a:t>
            </a:r>
            <a:endParaRPr lang="it-IT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Creazione della società «Birrificio Lara», iscrizione alla Camera di Commercio.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Si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colloca in breve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tempo tra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le aziende leader del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mercato Birrario</a:t>
            </a:r>
            <a:endParaRPr lang="it-IT" sz="16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https://scontent-mxp1-1.xx.fbcdn.net/t31.0-8/s960x960/13350362_788995327866941_245564739560588969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71794" y="54398"/>
            <a:ext cx="3589116" cy="538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2537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93013" y="5549900"/>
            <a:ext cx="49863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Oggi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Chi </a:t>
            </a: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siamo</a:t>
            </a:r>
            <a:endParaRPr lang="it-IT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2" name="CasellaDiTesto 14"/>
          <p:cNvSpPr txBox="1">
            <a:spLocks noChangeArrowheads="1"/>
          </p:cNvSpPr>
          <p:nvPr/>
        </p:nvSpPr>
        <p:spPr bwMode="auto">
          <a:xfrm rot="-5400000">
            <a:off x="9844882" y="284956"/>
            <a:ext cx="946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Oggi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533" name="CasellaDiTesto 15"/>
          <p:cNvSpPr txBox="1">
            <a:spLocks noChangeArrowheads="1"/>
          </p:cNvSpPr>
          <p:nvPr/>
        </p:nvSpPr>
        <p:spPr bwMode="auto">
          <a:xfrm>
            <a:off x="10086975" y="1525588"/>
            <a:ext cx="21240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Realtà Innovativa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Alti livelli di sviluppo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Percorsi di crescita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   Idee e conoscenza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Progetti a 360°</a:t>
            </a:r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25613" y="-11113"/>
            <a:ext cx="3689350" cy="70167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ggi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è una realtà innovativa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motivata dal desiderio di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creare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nuovi prodotti di altissimo livello tramite la continua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innovazione tecnica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formazione e la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capacità di imparare ad apprendere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in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ogni processo produttivo e operativo. 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Birrificio Lara gestisce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amministra progetti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 360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°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apace di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progettazione e realizzazione anche della strumentazione necessaria alla produzione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struttura agile e flessibile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 cui si è dotata l’azienda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permette infatti la specializzazione delle azioni, oltre che offrire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servizio completo come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richiesto dai suoi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clienti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operativi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nei cinque continenti.</a:t>
            </a:r>
          </a:p>
        </p:txBody>
      </p:sp>
      <p:pic>
        <p:nvPicPr>
          <p:cNvPr id="12" name="Picture 2" descr="http://www.sardiniain.com/public/Files/rif000004/880/lara-birra-artigianale-sar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600" y="166729"/>
            <a:ext cx="4770038" cy="417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images.freeimages.com/images/premium/previews/3375/33752810-seal-the-university-of-pra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88" y="4013200"/>
            <a:ext cx="28098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3562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800225" y="5646738"/>
            <a:ext cx="57673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Birra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Laureata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Università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Sassari &amp; Praga</a:t>
            </a:r>
            <a:endParaRPr lang="it-IT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57" name="CasellaDiTesto 14"/>
          <p:cNvSpPr txBox="1">
            <a:spLocks noChangeArrowheads="1"/>
          </p:cNvSpPr>
          <p:nvPr/>
        </p:nvSpPr>
        <p:spPr bwMode="auto">
          <a:xfrm rot="-5400000">
            <a:off x="9065419" y="1064419"/>
            <a:ext cx="2505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Birra Laureata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558" name="CasellaDiTesto 15"/>
          <p:cNvSpPr txBox="1">
            <a:spLocks noChangeArrowheads="1"/>
          </p:cNvSpPr>
          <p:nvPr/>
        </p:nvSpPr>
        <p:spPr bwMode="auto">
          <a:xfrm>
            <a:off x="10086975" y="2628900"/>
            <a:ext cx="21240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6 Scienziati specializzati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Metodo scientifico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3 anni di studio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       Pubblicazioni su riviste scientifiche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Lieviti realizzati ad hoc</a:t>
            </a:r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218" name="Picture 2" descr="http://www.corriereuniv.it/cms/wp-content/uploads/2015/09/universit%C3%A0-sassari-italiano-per-stranie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25439" y="129092"/>
            <a:ext cx="2627544" cy="2668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4" name="CasellaDiTesto 13"/>
          <p:cNvSpPr txBox="1"/>
          <p:nvPr/>
        </p:nvSpPr>
        <p:spPr>
          <a:xfrm>
            <a:off x="1800225" y="138113"/>
            <a:ext cx="5281613" cy="5584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2012 - Il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Progetto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Europeo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che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ci rende </a:t>
            </a:r>
            <a:r>
              <a:rPr lang="fr-FR" sz="1700" b="1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UNICI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Bando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Europeo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finalizzato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alla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ricerca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delle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aziende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agricole « Top » 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Birra Lara é l’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unico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Birrificio italiano ad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essere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ritenuto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meritevole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di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partecipare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(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tra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800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Aziende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agricole e 60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Birrifici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valutati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partecipanti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al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concorso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Il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Ministero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dell’Agricoltura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Italiano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ci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affianca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ad un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Team di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6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Scienziati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dell’Università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di Sassari,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coordinati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dalla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Professoressa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Budroni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Il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progetto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durerà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3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anni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ogni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aspetto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scelta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delle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sementi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le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tecniche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di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coltivazione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steps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del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processo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di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birrificazione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ecc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..)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verrà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studiato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perfezionato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secondo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migliori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tecniche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attualmente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conosciute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al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mondo</a:t>
            </a:r>
            <a:endParaRPr lang="fr-FR" sz="17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2015: L’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Universita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’ di Praga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accetta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la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collaborazione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per 6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mesi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analizzerà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Qualita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’,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Shelf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Life,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ecc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certificando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l’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eccelenza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dei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prodotti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Lara</a:t>
            </a:r>
            <a:endParaRPr lang="fr-FR" sz="17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4587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60488" y="5526088"/>
            <a:ext cx="7134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Materie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prime </a:t>
            </a:r>
            <a:r>
              <a:rPr lang="fr-FR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inimitabili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Cereali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coltivati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direttamente</a:t>
            </a:r>
            <a:endParaRPr lang="it-IT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80" name="CasellaDiTesto 14"/>
          <p:cNvSpPr txBox="1">
            <a:spLocks noChangeArrowheads="1"/>
          </p:cNvSpPr>
          <p:nvPr/>
        </p:nvSpPr>
        <p:spPr bwMode="auto">
          <a:xfrm rot="-5400000">
            <a:off x="8849519" y="1280319"/>
            <a:ext cx="293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Materie inimitabili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581" name="CasellaDiTesto 15"/>
          <p:cNvSpPr txBox="1">
            <a:spLocks noChangeArrowheads="1"/>
          </p:cNvSpPr>
          <p:nvPr/>
        </p:nvSpPr>
        <p:spPr bwMode="auto">
          <a:xfrm>
            <a:off x="10079038" y="2887663"/>
            <a:ext cx="21240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Grano DURO « Senatore Cappelli »</a:t>
            </a:r>
          </a:p>
          <a:p>
            <a:r>
              <a:rPr lang="fr-FR" sz="14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Coltivazione propria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Birra AGRICOLA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   Terreni in Ogliastra</a:t>
            </a: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Terra dei Centenari (0% Inquinamento)</a:t>
            </a:r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4363" y="112713"/>
            <a:ext cx="5910262" cy="427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Coltiviamo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i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nostri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cereali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nella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  « Terra 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dei 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Centenari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 »</a:t>
            </a:r>
            <a:endParaRPr lang="fr-FR" sz="17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L’ Ogliastra  è tra le 3 località al Mondo con la percentuale della popolazione centenaria più alta al mondo, grazie a: Natura incontaminata, Bassa industrializzazione, Inquinamento </a:t>
            </a:r>
            <a:r>
              <a:rPr lang="it-IT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pressocché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assente </a:t>
            </a:r>
            <a:endParaRPr lang="fr-FR" sz="17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Birra Lara é Agricola.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Significa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nostre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contengono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materie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prime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che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coltiviamo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direttamente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in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percentuale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fino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 99%.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Il 95%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degli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altri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birrifici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italiani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sono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solamente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artigianali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 non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esiste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regolamentazione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e le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materie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prime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vengono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di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norma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acquistate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all’estero</a:t>
            </a:r>
            <a:r>
              <a:rPr lang="fr-FR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7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12" y="140199"/>
            <a:ext cx="3610571" cy="488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984" y="3516869"/>
            <a:ext cx="2066430" cy="206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198" y="4731204"/>
            <a:ext cx="2398592" cy="141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5609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68513" y="5589588"/>
            <a:ext cx="82486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Mission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Ispirare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aggregazione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tra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le </a:t>
            </a: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persone</a:t>
            </a:r>
            <a:endParaRPr lang="it-IT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04" name="CasellaDiTesto 14"/>
          <p:cNvSpPr txBox="1">
            <a:spLocks noChangeArrowheads="1"/>
          </p:cNvSpPr>
          <p:nvPr/>
        </p:nvSpPr>
        <p:spPr bwMode="auto">
          <a:xfrm rot="-5400000">
            <a:off x="9629776" y="500062"/>
            <a:ext cx="1376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Mission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605" name="CasellaDiTesto 15"/>
          <p:cNvSpPr txBox="1">
            <a:spLocks noChangeArrowheads="1"/>
          </p:cNvSpPr>
          <p:nvPr/>
        </p:nvSpPr>
        <p:spPr bwMode="auto">
          <a:xfrm>
            <a:off x="10117138" y="2044700"/>
            <a:ext cx="21240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Produrre Idee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Generare business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Formazione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   Creare conoscenza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Progettare un nuovo mondo</a:t>
            </a:r>
            <a:endParaRPr lang="it-IT" sz="1600" b="1" i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93988" y="122238"/>
            <a:ext cx="7285037" cy="192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 missione comune di ogni attività è </a:t>
            </a:r>
            <a:r>
              <a:rPr lang="it-IT" sz="17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il miglioramento del presente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Gandhi diceva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“Se vogliamo un mondo nuovo dobbiamo iniziare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 l’educazione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”. </a:t>
            </a:r>
            <a:endParaRPr lang="it-IT" sz="17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Forti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 questa esperienza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Lara oggi </a:t>
            </a:r>
            <a:r>
              <a:rPr lang="it-IT" sz="1700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é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un generatore di business con un obiettivo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strategico molto 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concreto</a:t>
            </a:r>
            <a:r>
              <a:rPr lang="it-IT" sz="17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:</a:t>
            </a:r>
            <a:r>
              <a:rPr lang="it-IT" sz="17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Ispirare momenti di condivisione e felicità tra le persone, tramite la continua ricerca e sviluppo di prodotti sempre migliori</a:t>
            </a:r>
            <a:endParaRPr lang="it-IT" sz="17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46" y="2045451"/>
            <a:ext cx="5181968" cy="414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uppo 5"/>
          <p:cNvGrpSpPr>
            <a:grpSpLocks/>
          </p:cNvGrpSpPr>
          <p:nvPr/>
        </p:nvGrpSpPr>
        <p:grpSpPr bwMode="auto">
          <a:xfrm>
            <a:off x="10015538" y="0"/>
            <a:ext cx="2176462" cy="6858000"/>
            <a:chOff x="10015369" y="0"/>
            <a:chExt cx="2176631" cy="6858001"/>
          </a:xfrm>
        </p:grpSpPr>
        <p:sp>
          <p:nvSpPr>
            <p:cNvPr id="4" name="Rettangolo 3"/>
            <p:cNvSpPr/>
            <p:nvPr/>
          </p:nvSpPr>
          <p:spPr>
            <a:xfrm>
              <a:off x="10015369" y="0"/>
              <a:ext cx="2176631" cy="685800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6634" name="Picture 2" descr="Screen Shot 2016-04-06 at 15.46.26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5369" y="5760823"/>
              <a:ext cx="2176631" cy="109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Ovale 9"/>
          <p:cNvSpPr/>
          <p:nvPr/>
        </p:nvSpPr>
        <p:spPr>
          <a:xfrm>
            <a:off x="10799763" y="42863"/>
            <a:ext cx="595312" cy="5810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it-IT" sz="3200" b="1" dirty="0">
              <a:solidFill>
                <a:schemeClr val="accent6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61075" y="333375"/>
            <a:ext cx="49863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Team</a:t>
            </a:r>
            <a:endParaRPr lang="fr-FR" sz="6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i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Gioco</a:t>
            </a:r>
            <a:r>
              <a:rPr lang="fr-FR" sz="3200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di squadra</a:t>
            </a:r>
            <a:endParaRPr lang="it-IT" sz="3200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28" name="CasellaDiTesto 14"/>
          <p:cNvSpPr txBox="1">
            <a:spLocks noChangeArrowheads="1"/>
          </p:cNvSpPr>
          <p:nvPr/>
        </p:nvSpPr>
        <p:spPr bwMode="auto">
          <a:xfrm rot="-5400000">
            <a:off x="9688513" y="441325"/>
            <a:ext cx="1258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u="sng">
                <a:solidFill>
                  <a:schemeClr val="bg1"/>
                </a:solidFill>
                <a:latin typeface="Century Gothic" pitchFamily="34" charset="0"/>
              </a:rPr>
              <a:t>Team</a:t>
            </a:r>
            <a:endParaRPr lang="it-IT" sz="2400" u="sng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629" name="CasellaDiTesto 15"/>
          <p:cNvSpPr txBox="1">
            <a:spLocks noChangeArrowheads="1"/>
          </p:cNvSpPr>
          <p:nvPr/>
        </p:nvSpPr>
        <p:spPr bwMode="auto">
          <a:xfrm>
            <a:off x="10086975" y="2228850"/>
            <a:ext cx="2124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i="1">
                <a:solidFill>
                  <a:schemeClr val="bg1"/>
                </a:solidFill>
                <a:latin typeface="Century Gothic" pitchFamily="34" charset="0"/>
              </a:rPr>
              <a:t>Squadra affidabile</a:t>
            </a:r>
          </a:p>
          <a:p>
            <a:r>
              <a:rPr lang="fr-FR" sz="1600" i="1">
                <a:latin typeface="Century Gothic" pitchFamily="34" charset="0"/>
              </a:rPr>
              <a:t>  </a:t>
            </a: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    </a:t>
            </a:r>
            <a:r>
              <a:rPr lang="fr-FR" sz="1400" b="1" i="1">
                <a:solidFill>
                  <a:schemeClr val="bg1"/>
                </a:solidFill>
                <a:latin typeface="Century Gothic" pitchFamily="34" charset="0"/>
              </a:rPr>
              <a:t>Sviluppo di progetti</a:t>
            </a:r>
          </a:p>
          <a:p>
            <a:endParaRPr lang="fr-FR" sz="1400" i="1">
              <a:latin typeface="Century Gothic" pitchFamily="34" charset="0"/>
            </a:endParaRPr>
          </a:p>
          <a:p>
            <a:r>
              <a:rPr lang="fr-FR" sz="1600" i="1">
                <a:solidFill>
                  <a:schemeClr val="bg1"/>
                </a:solidFill>
                <a:latin typeface="Century Gothic" pitchFamily="34" charset="0"/>
              </a:rPr>
              <a:t>Occupazione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fr-FR" sz="1400" i="1">
                <a:solidFill>
                  <a:schemeClr val="bg1"/>
                </a:solidFill>
                <a:latin typeface="Century Gothic" pitchFamily="34" charset="0"/>
              </a:rPr>
              <a:t>   Valore aggiunto</a:t>
            </a:r>
          </a:p>
          <a:p>
            <a:endParaRPr lang="fr-FR" sz="1400" i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0" name="Picture 2" descr="https://scontent-mxp1-1.xx.fbcdn.net/v/t1.0-9/12998644_1022978584444962_8799799555042952687_n.jpg?oh=43b4dcb71133d795bc444bb7cd074fbd&amp;oe=57C4FB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56777" y="2249205"/>
            <a:ext cx="4471841" cy="3353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9" name="Immagine 8" descr="IMG_2867 Tertenia-OG-Birra Lara-Francesca Lara-Gianni Virod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88" y="42863"/>
            <a:ext cx="5173662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sellaDiTesto 11"/>
          <p:cNvSpPr txBox="1"/>
          <p:nvPr/>
        </p:nvSpPr>
        <p:spPr>
          <a:xfrm>
            <a:off x="1627188" y="3771900"/>
            <a:ext cx="4183062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Birra Lara 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è una squadra di giovani professionisti specializzati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, per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le singole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divisioni, nello studio, nella realizzazione e nello sviluppo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 numerosi progetti. 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Motivati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dalla medesima filosofia,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fanno proprio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l’obiettivo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comune di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diffondere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l’eccellenza della cultura Sarda e la continua ricerca del miglioramento della qualità</a:t>
            </a:r>
            <a:endParaRPr lang="it-IT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999</TotalTime>
  <Words>870</Words>
  <Application>Microsoft Office PowerPoint</Application>
  <PresentationFormat>Custom</PresentationFormat>
  <Paragraphs>205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17</vt:i4>
      </vt:variant>
      <vt:variant>
        <vt:lpstr>Titoli diapositive</vt:lpstr>
      </vt:variant>
      <vt:variant>
        <vt:i4>13</vt:i4>
      </vt:variant>
    </vt:vector>
  </HeadingPairs>
  <TitlesOfParts>
    <vt:vector size="35" baseType="lpstr">
      <vt:lpstr>Century Gothic</vt:lpstr>
      <vt:lpstr>Arial</vt:lpstr>
      <vt:lpstr>Wingdings 3</vt:lpstr>
      <vt:lpstr>Calibri</vt:lpstr>
      <vt:lpstr>Segoe UI Light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Filo</vt:lpstr>
      <vt:lpstr>Birrificio Lara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carl32m@gmail.com</dc:creator>
  <cp:lastModifiedBy>MicroBirrificio Lara</cp:lastModifiedBy>
  <cp:revision>44</cp:revision>
  <dcterms:created xsi:type="dcterms:W3CDTF">2016-06-06T14:02:58Z</dcterms:created>
  <dcterms:modified xsi:type="dcterms:W3CDTF">2016-06-07T13:43:45Z</dcterms:modified>
</cp:coreProperties>
</file>